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12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9" r:id="rId10"/>
    <p:sldId id="270" r:id="rId11"/>
    <p:sldId id="271" r:id="rId12"/>
    <p:sldId id="261" r:id="rId13"/>
    <p:sldId id="272" r:id="rId14"/>
    <p:sldId id="263" r:id="rId15"/>
    <p:sldId id="264" r:id="rId16"/>
    <p:sldId id="265" r:id="rId17"/>
    <p:sldId id="26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989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134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2134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00205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787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עמוד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8019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עמודת 3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9817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074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8625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324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3045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313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067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6285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6631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8253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179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5CDEC-4208-463D-9339-B841B592858D}" type="datetimeFigureOut">
              <a:rPr lang="he-IL" smtClean="0"/>
              <a:t>כ"ו/אייר/תש"פ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A55CA-839D-42C9-8865-890BDCF9F86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22471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  <p:sldLayoutId id="2147483929" r:id="rId17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C55AFD-95B6-4013-9421-73CA277C1E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0510" y="2733709"/>
            <a:ext cx="7657792" cy="1373070"/>
          </a:xfrm>
        </p:spPr>
        <p:txBody>
          <a:bodyPr>
            <a:normAutofit/>
          </a:bodyPr>
          <a:lstStyle/>
          <a:p>
            <a:pPr algn="ctr"/>
            <a:r>
              <a:rPr lang="he-IL" sz="4600" dirty="0">
                <a:solidFill>
                  <a:srgbClr val="FFFFFF"/>
                </a:solidFill>
              </a:rPr>
              <a:t>פרויקט מחקר במדעי החיים:</a:t>
            </a:r>
            <a:br>
              <a:rPr lang="he-IL" sz="4600" dirty="0">
                <a:solidFill>
                  <a:srgbClr val="FFFFFF"/>
                </a:solidFill>
              </a:rPr>
            </a:br>
            <a:r>
              <a:rPr lang="en-US" sz="4600" i="1" dirty="0">
                <a:solidFill>
                  <a:srgbClr val="FFFFFF"/>
                </a:solidFill>
              </a:rPr>
              <a:t>Protein Quality Control</a:t>
            </a:r>
            <a:endParaRPr lang="he-IL" sz="4600" i="1" dirty="0">
              <a:solidFill>
                <a:srgbClr val="FFFFFF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68F710D0-3050-4C83-A8B2-6DBC90DC3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94149" y="4394039"/>
            <a:ext cx="7304152" cy="1117687"/>
          </a:xfrm>
        </p:spPr>
        <p:txBody>
          <a:bodyPr>
            <a:normAutofit/>
          </a:bodyPr>
          <a:lstStyle/>
          <a:p>
            <a:r>
              <a:rPr lang="he-IL" dirty="0"/>
              <a:t>מגישה: מאיה קוהון</a:t>
            </a:r>
          </a:p>
          <a:p>
            <a:r>
              <a:rPr lang="he-IL" dirty="0"/>
              <a:t>מנחה: ד"ר אריאל סטנהיל</a:t>
            </a:r>
          </a:p>
        </p:txBody>
      </p:sp>
    </p:spTree>
    <p:extLst>
      <p:ext uri="{BB962C8B-B14F-4D97-AF65-F5344CB8AC3E}">
        <p14:creationId xmlns:p14="http://schemas.microsoft.com/office/powerpoint/2010/main" val="1370259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C1FC9CD-CBCF-4442-ACED-7132FE49B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 - </a:t>
            </a:r>
            <a:r>
              <a:rPr lang="en-US" dirty="0"/>
              <a:t>IP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EDF4C00-9666-47C6-9ECA-261B18A34F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he-IL" dirty="0"/>
              <a:t>לחלק מהתאים בוצע השקעה בעזרת נוגדן.</a:t>
            </a:r>
          </a:p>
          <a:p>
            <a:pPr marL="0" indent="0" algn="ctr">
              <a:lnSpc>
                <a:spcPct val="110000"/>
              </a:lnSpc>
              <a:buNone/>
            </a:pPr>
            <a:r>
              <a:rPr lang="en-US" dirty="0"/>
              <a:t>Protein A </a:t>
            </a:r>
            <a:r>
              <a:rPr lang="en-US" dirty="0" err="1"/>
              <a:t>sepharose</a:t>
            </a:r>
            <a:r>
              <a:rPr lang="he-IL" dirty="0"/>
              <a:t> </a:t>
            </a:r>
            <a:r>
              <a:rPr lang="he-IL" dirty="0" err="1"/>
              <a:t>הודגר</a:t>
            </a:r>
            <a:r>
              <a:rPr lang="he-IL" dirty="0"/>
              <a:t> עם נוגדן + </a:t>
            </a:r>
            <a:r>
              <a:rPr lang="en-US" dirty="0"/>
              <a:t>ml</a:t>
            </a:r>
            <a:r>
              <a:rPr lang="he-IL" dirty="0"/>
              <a:t> 0.5 </a:t>
            </a:r>
            <a:r>
              <a:rPr lang="es-AR" dirty="0"/>
              <a:t>PBS </a:t>
            </a:r>
            <a:r>
              <a:rPr lang="he-IL" dirty="0"/>
              <a:t> ועורבב למשך 30 דקות בטמפרטורת החדר. סרכוז ושאיבת הנוזל העליון. הוספת כמות מתאימה מהדגימה של </a:t>
            </a:r>
            <a:r>
              <a:rPr lang="he-IL" dirty="0" err="1"/>
              <a:t>הליזיס</a:t>
            </a:r>
            <a:r>
              <a:rPr lang="he-IL" dirty="0"/>
              <a:t> והשארה לערבוב בקירור </a:t>
            </a:r>
            <a:r>
              <a:rPr lang="en-US" dirty="0"/>
              <a:t>overnight</a:t>
            </a:r>
            <a:r>
              <a:rPr lang="he-IL" dirty="0"/>
              <a:t>. סרכוז במהירות </a:t>
            </a:r>
            <a:r>
              <a:rPr lang="en-US" dirty="0"/>
              <a:t>rpm </a:t>
            </a:r>
            <a:r>
              <a:rPr lang="he-IL" dirty="0"/>
              <a:t>3000 למשך 2 דקות ושאיבת הנוזל העליון. שטיפה עם </a:t>
            </a:r>
            <a:r>
              <a:rPr lang="he-IL" dirty="0" err="1"/>
              <a:t>בופר</a:t>
            </a:r>
            <a:r>
              <a:rPr lang="he-IL" dirty="0"/>
              <a:t> </a:t>
            </a:r>
            <a:r>
              <a:rPr lang="es-AR" dirty="0"/>
              <a:t>TNH</a:t>
            </a:r>
            <a:r>
              <a:rPr lang="he-IL" dirty="0"/>
              <a:t>, סרכוז ושאיבת הנוזל העליון שלוש פעמים. הוספת </a:t>
            </a:r>
            <a:r>
              <a:rPr lang="en-US" dirty="0"/>
              <a:t>Sample Buffer 4x (SB4x)</a:t>
            </a:r>
            <a:r>
              <a:rPr lang="he-IL" dirty="0"/>
              <a:t> לשליש הנפח וחימום ב- </a:t>
            </a:r>
            <a:r>
              <a:rPr lang="en-US" dirty="0"/>
              <a:t>°C </a:t>
            </a:r>
            <a:r>
              <a:rPr lang="he-IL" dirty="0"/>
              <a:t>95 למשך 4 דקות.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97140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D75FD3E-D4D3-4768-9375-06618D73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 – </a:t>
            </a:r>
            <a:r>
              <a:rPr lang="en-US" dirty="0"/>
              <a:t>Western blot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FD6D533-4D5E-46B8-997D-5F0C467EE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37424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he-IL" sz="2800" dirty="0"/>
              <a:t>הכנת ג'ל 10% או 12% בהתאם לגודל החלבון שמעוניינים להריץ. הכנת הדגימות להרצה לפי ריכוז חלבון והוספת </a:t>
            </a:r>
            <a:r>
              <a:rPr lang="en-US" sz="2800" dirty="0"/>
              <a:t>S</a:t>
            </a:r>
            <a:r>
              <a:rPr lang="es-AR" sz="2800" dirty="0"/>
              <a:t>ample Buffer</a:t>
            </a:r>
            <a:r>
              <a:rPr lang="he-IL" sz="2800" dirty="0"/>
              <a:t>. הטענת הדגימות על גבי הג'ל והרצה ב-</a:t>
            </a:r>
            <a:r>
              <a:rPr lang="en-US" sz="2800" dirty="0"/>
              <a:t>100 V</a:t>
            </a:r>
            <a:r>
              <a:rPr lang="he-IL" sz="2800" dirty="0"/>
              <a:t> עם תמיסת </a:t>
            </a:r>
            <a:r>
              <a:rPr lang="en-US" sz="2800" dirty="0"/>
              <a:t>running buffer X 1</a:t>
            </a:r>
            <a:r>
              <a:rPr lang="he-IL" sz="2800" dirty="0"/>
              <a:t> . לאחר ההרצה בוצע </a:t>
            </a:r>
            <a:r>
              <a:rPr lang="en-US" sz="2800" dirty="0"/>
              <a:t>transfer</a:t>
            </a:r>
            <a:r>
              <a:rPr lang="he-IL" sz="2800" dirty="0"/>
              <a:t> ב- </a:t>
            </a:r>
            <a:r>
              <a:rPr lang="es-AR" sz="2800" dirty="0"/>
              <a:t>V</a:t>
            </a:r>
            <a:r>
              <a:rPr lang="he-IL" sz="2800" dirty="0"/>
              <a:t> 100 במשך 60 דקות להעברת החלבונים לממברנה. לאחר מכן שטיפת הממברנה עם </a:t>
            </a:r>
            <a:r>
              <a:rPr lang="en-US" sz="2800" dirty="0"/>
              <a:t>TBST X 1</a:t>
            </a:r>
            <a:r>
              <a:rPr lang="he-IL" sz="2800" dirty="0"/>
              <a:t> וחסימה על ידי 5% </a:t>
            </a:r>
            <a:r>
              <a:rPr lang="es-AR" sz="2800" dirty="0"/>
              <a:t>BSA</a:t>
            </a:r>
            <a:r>
              <a:rPr lang="he-IL" sz="2800" dirty="0"/>
              <a:t> למשך 45 דקות, שטיפה והוספת נוגדן ראשוני לממברנה להשארה </a:t>
            </a:r>
            <a:r>
              <a:rPr lang="en-US" sz="2800" dirty="0"/>
              <a:t>overnight</a:t>
            </a:r>
            <a:r>
              <a:rPr lang="he-IL" sz="2800" dirty="0"/>
              <a:t> בקירור. ביצוע 4 שטיפות עם 1 </a:t>
            </a:r>
            <a:r>
              <a:rPr lang="es-AR" sz="2800" dirty="0"/>
              <a:t>TBST </a:t>
            </a:r>
            <a:r>
              <a:rPr lang="en-US" sz="2800" dirty="0"/>
              <a:t>X</a:t>
            </a:r>
            <a:r>
              <a:rPr lang="he-IL" sz="2800" dirty="0"/>
              <a:t> למשך 5 דקות והוספת נוגדן שניוני במיהול 1:10000. אינקובציה כשעה וחצי. ביצוע 4 שטיפות. ערבוב </a:t>
            </a:r>
            <a:r>
              <a:rPr lang="he-IL" sz="2800" dirty="0" err="1"/>
              <a:t>ריאגנטים</a:t>
            </a:r>
            <a:r>
              <a:rPr lang="he-IL" sz="2800" dirty="0"/>
              <a:t> של תמיסות </a:t>
            </a:r>
            <a:r>
              <a:rPr lang="es-AR" sz="2800" dirty="0"/>
              <a:t>ECL</a:t>
            </a:r>
            <a:r>
              <a:rPr lang="he-IL" sz="2800" dirty="0"/>
              <a:t>, טבילת הממברנה בתמיסת </a:t>
            </a:r>
            <a:r>
              <a:rPr lang="he-IL" sz="2800" dirty="0" err="1"/>
              <a:t>הריאגנטים</a:t>
            </a:r>
            <a:r>
              <a:rPr lang="he-IL" sz="2800" dirty="0"/>
              <a:t>. חשיפת הממברנה ופיתוח תמונה בתוכנת </a:t>
            </a:r>
            <a:r>
              <a:rPr lang="en-US" sz="2800" dirty="0"/>
              <a:t>Image Lab</a:t>
            </a:r>
            <a:r>
              <a:rPr lang="he-IL" sz="2800" dirty="0"/>
              <a:t>.</a:t>
            </a:r>
            <a:endParaRPr lang="en-US" sz="2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75068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BEA4214-475E-4E89-B5BD-47A34D1F8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40904"/>
            <a:ext cx="9613861" cy="893261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000" dirty="0"/>
              <a:t>תוצאות - מעקב אחר חלבון </a:t>
            </a:r>
            <a:r>
              <a:rPr lang="es-AR" sz="4000" dirty="0"/>
              <a:t>VCAM1</a:t>
            </a:r>
            <a:r>
              <a:rPr lang="he-IL" sz="4000" dirty="0"/>
              <a:t> בתאים ללא טיפול ובתאים שטופלו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E781A1A-8F6D-40F5-A8C2-26DA5F36E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222694"/>
            <a:ext cx="10080444" cy="463530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על מנת לעקוב אחר הימצאות החלבון </a:t>
            </a:r>
            <a:r>
              <a:rPr lang="es-AR" dirty="0"/>
              <a:t>VCAM1</a:t>
            </a:r>
            <a:r>
              <a:rPr lang="he-IL" dirty="0"/>
              <a:t>, ביצענו ניסוי בתאי 293</a:t>
            </a:r>
            <a:r>
              <a:rPr lang="es-AR" dirty="0"/>
              <a:t>HEK</a:t>
            </a:r>
            <a:r>
              <a:rPr lang="he-IL" dirty="0"/>
              <a:t> שעברו </a:t>
            </a:r>
            <a:r>
              <a:rPr lang="he-IL" dirty="0" err="1"/>
              <a:t>טרנספקציה</a:t>
            </a:r>
            <a:r>
              <a:rPr lang="he-IL" dirty="0"/>
              <a:t> וביטוי </a:t>
            </a:r>
            <a:r>
              <a:rPr lang="he-IL" dirty="0" err="1"/>
              <a:t>טרנסיאנטי</a:t>
            </a:r>
            <a:r>
              <a:rPr lang="he-IL" dirty="0"/>
              <a:t> של החלבון</a:t>
            </a:r>
            <a:r>
              <a:rPr lang="es-AR" dirty="0"/>
              <a:t> VCAM1 </a:t>
            </a:r>
            <a:r>
              <a:rPr lang="he-IL" dirty="0"/>
              <a:t>המסומן ב- </a:t>
            </a:r>
            <a:r>
              <a:rPr lang="es-AR" dirty="0"/>
              <a:t>HA</a:t>
            </a:r>
            <a:r>
              <a:rPr lang="he-IL" dirty="0"/>
              <a:t> בקצה ה-</a:t>
            </a:r>
            <a:r>
              <a:rPr lang="es-AR" dirty="0"/>
              <a:t>C</a:t>
            </a:r>
            <a:r>
              <a:rPr lang="he-IL" dirty="0"/>
              <a:t> טרמינלי. </a:t>
            </a:r>
          </a:p>
          <a:p>
            <a:pPr>
              <a:lnSpc>
                <a:spcPct val="120000"/>
              </a:lnSpc>
            </a:pPr>
            <a:r>
              <a:rPr lang="he-IL" dirty="0"/>
              <a:t>חלק מהתאים טופלו ב- 741</a:t>
            </a:r>
            <a:r>
              <a:rPr lang="es-AR" dirty="0"/>
              <a:t>CAM</a:t>
            </a:r>
            <a:r>
              <a:rPr lang="he-IL" dirty="0"/>
              <a:t> המעכב מעבר של </a:t>
            </a:r>
            <a:r>
              <a:rPr lang="es-AR" dirty="0"/>
              <a:t>VCAM1</a:t>
            </a:r>
            <a:r>
              <a:rPr lang="he-IL" dirty="0"/>
              <a:t> אל ה-</a:t>
            </a:r>
            <a:r>
              <a:rPr lang="es-AR" dirty="0"/>
              <a:t>ER</a:t>
            </a:r>
            <a:r>
              <a:rPr lang="he-IL" dirty="0"/>
              <a:t> , וחלקם טופלו גם ב- </a:t>
            </a:r>
            <a:r>
              <a:rPr lang="en-US" dirty="0" err="1"/>
              <a:t>Velcade</a:t>
            </a:r>
            <a:r>
              <a:rPr lang="he-IL" dirty="0"/>
              <a:t> שהינו מעכב </a:t>
            </a:r>
            <a:r>
              <a:rPr lang="he-IL" dirty="0" err="1"/>
              <a:t>פרוטאוזום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r>
              <a:rPr lang="he-IL" dirty="0"/>
              <a:t> בוצע </a:t>
            </a:r>
            <a:r>
              <a:rPr lang="he-IL" dirty="0" err="1"/>
              <a:t>ליזיס</a:t>
            </a:r>
            <a:r>
              <a:rPr lang="he-IL" dirty="0"/>
              <a:t> לתאים על מנת לבצע הפרדה בין המרכיב </a:t>
            </a:r>
            <a:r>
              <a:rPr lang="he-IL" dirty="0" err="1"/>
              <a:t>האנדופלסמטי</a:t>
            </a:r>
            <a:r>
              <a:rPr lang="he-IL" dirty="0"/>
              <a:t> </a:t>
            </a:r>
            <a:r>
              <a:rPr lang="en-US" dirty="0"/>
              <a:t>(pellet)</a:t>
            </a:r>
            <a:r>
              <a:rPr lang="he-IL" dirty="0"/>
              <a:t> לבין המרכיב </a:t>
            </a:r>
            <a:r>
              <a:rPr lang="he-IL" dirty="0" err="1"/>
              <a:t>הציטופלסמטי</a:t>
            </a:r>
            <a:r>
              <a:rPr lang="he-IL" dirty="0"/>
              <a:t> </a:t>
            </a:r>
            <a:r>
              <a:rPr lang="en-US" dirty="0"/>
              <a:t>(sup)</a:t>
            </a:r>
            <a:r>
              <a:rPr lang="he-IL" dirty="0"/>
              <a:t> בכדי שנוכל לבצע הרצה בג'ל. </a:t>
            </a:r>
          </a:p>
          <a:p>
            <a:pPr>
              <a:lnSpc>
                <a:spcPct val="120000"/>
              </a:lnSpc>
            </a:pPr>
            <a:r>
              <a:rPr lang="he-IL" dirty="0"/>
              <a:t>ל- </a:t>
            </a:r>
            <a:r>
              <a:rPr lang="en-US" dirty="0"/>
              <a:t>pellet</a:t>
            </a:r>
            <a:r>
              <a:rPr lang="he-IL" dirty="0"/>
              <a:t> גם הוסף </a:t>
            </a:r>
            <a:r>
              <a:rPr lang="en-US" dirty="0"/>
              <a:t>Usp2</a:t>
            </a:r>
            <a:r>
              <a:rPr lang="he-IL" dirty="0"/>
              <a:t>, אנזים אשר גורם לדה-</a:t>
            </a:r>
            <a:r>
              <a:rPr lang="he-IL" dirty="0" err="1"/>
              <a:t>יוביקביטינציה</a:t>
            </a:r>
            <a:r>
              <a:rPr lang="he-IL" dirty="0"/>
              <a:t> על מנת לבדוק אם אירוע </a:t>
            </a:r>
            <a:r>
              <a:rPr lang="he-IL" dirty="0" err="1"/>
              <a:t>היוביקביטינציה</a:t>
            </a:r>
            <a:r>
              <a:rPr lang="he-IL" dirty="0"/>
              <a:t> מתרחש בפרקציה </a:t>
            </a:r>
            <a:r>
              <a:rPr lang="he-IL" dirty="0" err="1"/>
              <a:t>הממברנלית</a:t>
            </a:r>
            <a:r>
              <a:rPr lang="he-I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830906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952D723-FD36-4BA7-8493-C098ECCA4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תוצאות - מעקב אחר חלבון </a:t>
            </a:r>
            <a:r>
              <a:rPr lang="es-AR" dirty="0"/>
              <a:t>VCAM1</a:t>
            </a:r>
            <a:r>
              <a:rPr lang="he-IL" dirty="0"/>
              <a:t> בתאים ללא טיפול ובתאים שטופלו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4D8EDD6-4638-497E-B444-5723F88C61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6557" y="2222696"/>
            <a:ext cx="5777947" cy="463530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</a:pPr>
            <a:r>
              <a:rPr lang="he-IL" sz="3300" dirty="0"/>
              <a:t>בתאים שלא טופלו קיים </a:t>
            </a:r>
            <a:r>
              <a:rPr lang="en-US" sz="3300" dirty="0"/>
              <a:t>VCAM1</a:t>
            </a:r>
            <a:r>
              <a:rPr lang="he-IL" sz="3300" dirty="0"/>
              <a:t> בפרקציה </a:t>
            </a:r>
            <a:r>
              <a:rPr lang="he-IL" sz="3300" dirty="0" err="1"/>
              <a:t>הממברנלית</a:t>
            </a:r>
            <a:r>
              <a:rPr lang="he-IL" sz="3300" dirty="0"/>
              <a:t> ובפרקציה </a:t>
            </a:r>
            <a:r>
              <a:rPr lang="he-IL" sz="3300" dirty="0" err="1"/>
              <a:t>הציטוסולית</a:t>
            </a:r>
            <a:r>
              <a:rPr lang="he-IL" sz="3300" dirty="0"/>
              <a:t>. </a:t>
            </a:r>
          </a:p>
          <a:p>
            <a:pPr>
              <a:lnSpc>
                <a:spcPct val="120000"/>
              </a:lnSpc>
            </a:pPr>
            <a:r>
              <a:rPr lang="he-IL" sz="3300" dirty="0"/>
              <a:t>בתאים שטופלו עם 741</a:t>
            </a:r>
            <a:r>
              <a:rPr lang="es-AR" sz="3300" dirty="0"/>
              <a:t>CAM</a:t>
            </a:r>
            <a:r>
              <a:rPr lang="he-IL" sz="3300" dirty="0"/>
              <a:t> רואים גם כמות קטנה של </a:t>
            </a:r>
            <a:r>
              <a:rPr lang="es-AR" sz="3300" dirty="0"/>
              <a:t>VCAM1</a:t>
            </a:r>
            <a:r>
              <a:rPr lang="he-IL" sz="3300" dirty="0"/>
              <a:t> בפרקציה </a:t>
            </a:r>
            <a:r>
              <a:rPr lang="he-IL" sz="3300" dirty="0" err="1"/>
              <a:t>הציטוסולית</a:t>
            </a:r>
            <a:r>
              <a:rPr lang="he-IL" sz="3300" dirty="0"/>
              <a:t>. ייתכן כי מה שרואים היא כמות שנשארה לפני הפירוק של </a:t>
            </a:r>
            <a:r>
              <a:rPr lang="es-AR" sz="3300" dirty="0"/>
              <a:t>VCAM1</a:t>
            </a:r>
            <a:r>
              <a:rPr lang="he-IL" sz="3300" dirty="0"/>
              <a:t>, אך בפרקציה </a:t>
            </a:r>
            <a:r>
              <a:rPr lang="he-IL" sz="3300" dirty="0" err="1"/>
              <a:t>הממברנלית</a:t>
            </a:r>
            <a:r>
              <a:rPr lang="he-IL" sz="3300" dirty="0"/>
              <a:t> לא ציפינו שיהיה כלל.</a:t>
            </a:r>
          </a:p>
          <a:p>
            <a:pPr>
              <a:lnSpc>
                <a:spcPct val="120000"/>
              </a:lnSpc>
            </a:pPr>
            <a:r>
              <a:rPr lang="he-IL" sz="3300" dirty="0"/>
              <a:t> בתאים שטופלו עם 741</a:t>
            </a:r>
            <a:r>
              <a:rPr lang="es-AR" sz="3300" dirty="0"/>
              <a:t>CAM</a:t>
            </a:r>
            <a:r>
              <a:rPr lang="he-IL" sz="3300" dirty="0"/>
              <a:t> ו-</a:t>
            </a:r>
            <a:r>
              <a:rPr lang="es-AR" sz="3300" dirty="0"/>
              <a:t>V</a:t>
            </a:r>
            <a:r>
              <a:rPr lang="en-US" sz="3300" dirty="0" err="1"/>
              <a:t>elcade</a:t>
            </a:r>
            <a:r>
              <a:rPr lang="he-IL" sz="3300" dirty="0"/>
              <a:t> רואים נוכחות </a:t>
            </a:r>
            <a:r>
              <a:rPr lang="es-AR" sz="3300" dirty="0"/>
              <a:t>VCAM1</a:t>
            </a:r>
            <a:r>
              <a:rPr lang="he-IL" sz="3300" dirty="0"/>
              <a:t>, זוהי תוצאה צפויה מכיוון שבהוספת </a:t>
            </a:r>
            <a:r>
              <a:rPr lang="en-US" sz="3300" dirty="0" err="1"/>
              <a:t>Velcade</a:t>
            </a:r>
            <a:r>
              <a:rPr lang="he-IL" sz="3300" dirty="0"/>
              <a:t> גרמנו לעיכוב </a:t>
            </a:r>
            <a:r>
              <a:rPr lang="he-IL" sz="3300" dirty="0" err="1"/>
              <a:t>הפרוטאוזום</a:t>
            </a:r>
            <a:r>
              <a:rPr lang="he-IL" sz="3300" dirty="0"/>
              <a:t> ובכך להצטברות הסובסטרט </a:t>
            </a:r>
            <a:r>
              <a:rPr lang="en-US" sz="3300" dirty="0"/>
              <a:t>VCAM1</a:t>
            </a:r>
            <a:r>
              <a:rPr lang="he-IL" sz="3300" dirty="0"/>
              <a:t>. בפרקציה </a:t>
            </a:r>
            <a:r>
              <a:rPr lang="he-IL" sz="3300" dirty="0" err="1"/>
              <a:t>הציטוסולית</a:t>
            </a:r>
            <a:r>
              <a:rPr lang="he-IL" sz="3300" dirty="0"/>
              <a:t> רואים הצטברות של </a:t>
            </a:r>
            <a:r>
              <a:rPr lang="es-AR" sz="3300" dirty="0"/>
              <a:t>VCAM1</a:t>
            </a:r>
            <a:r>
              <a:rPr lang="he-IL" sz="3300" dirty="0"/>
              <a:t>, ובפרקציה </a:t>
            </a:r>
            <a:r>
              <a:rPr lang="he-IL" sz="3300" dirty="0" err="1"/>
              <a:t>הממברנלית</a:t>
            </a:r>
            <a:r>
              <a:rPr lang="he-IL" sz="3300" dirty="0"/>
              <a:t> רואים מריחה אשר יכולה להעיד על כך שהחלבון עבר </a:t>
            </a:r>
            <a:r>
              <a:rPr lang="he-IL" sz="3300" dirty="0" err="1"/>
              <a:t>יוביקביטינציה</a:t>
            </a:r>
            <a:r>
              <a:rPr lang="he-IL" sz="3300" dirty="0"/>
              <a:t> ומסומן לפירוק.</a:t>
            </a:r>
          </a:p>
          <a:p>
            <a:pPr>
              <a:lnSpc>
                <a:spcPct val="120000"/>
              </a:lnSpc>
            </a:pPr>
            <a:r>
              <a:rPr lang="he-IL" sz="3300" dirty="0"/>
              <a:t> כשמסתכלים על תוצאות הפרקציה </a:t>
            </a:r>
            <a:r>
              <a:rPr lang="he-IL" sz="3300" dirty="0" err="1"/>
              <a:t>הממברנלית</a:t>
            </a:r>
            <a:r>
              <a:rPr lang="he-IL" sz="3300" dirty="0"/>
              <a:t> עם וללא </a:t>
            </a:r>
            <a:r>
              <a:rPr lang="en-US" sz="3300" dirty="0"/>
              <a:t>Usp2</a:t>
            </a:r>
            <a:r>
              <a:rPr lang="he-IL" sz="3300" dirty="0"/>
              <a:t>, בתאים שטופלו עם </a:t>
            </a:r>
            <a:r>
              <a:rPr lang="es-AR" sz="3300" dirty="0"/>
              <a:t>CAM741 </a:t>
            </a:r>
            <a:r>
              <a:rPr lang="he-IL" sz="3300" dirty="0"/>
              <a:t> ו-</a:t>
            </a:r>
            <a:r>
              <a:rPr lang="en-US" sz="3300" dirty="0"/>
              <a:t> </a:t>
            </a:r>
            <a:r>
              <a:rPr lang="en-US" sz="3300" dirty="0" err="1"/>
              <a:t>Velcade</a:t>
            </a:r>
            <a:r>
              <a:rPr lang="en-US" sz="3300" dirty="0"/>
              <a:t> </a:t>
            </a:r>
            <a:r>
              <a:rPr lang="he-IL" sz="3300" dirty="0"/>
              <a:t>רואים הבדל במריחה כיוון שהייתה דה-</a:t>
            </a:r>
            <a:r>
              <a:rPr lang="he-IL" sz="3300" dirty="0" err="1"/>
              <a:t>יוביקביטינציה</a:t>
            </a:r>
            <a:r>
              <a:rPr lang="he-IL" sz="3300" dirty="0"/>
              <a:t>.  כלומר היכולת להוריד את "המריחה" מהפרקציה </a:t>
            </a:r>
            <a:r>
              <a:rPr lang="he-IL" sz="3300" dirty="0" err="1"/>
              <a:t>הממברנלית</a:t>
            </a:r>
            <a:r>
              <a:rPr lang="he-IL" sz="3300" dirty="0"/>
              <a:t> בעזרת האנזים 2</a:t>
            </a:r>
            <a:r>
              <a:rPr lang="es-AR" sz="3300" dirty="0"/>
              <a:t>Usp</a:t>
            </a:r>
            <a:r>
              <a:rPr lang="he-IL" sz="3300" dirty="0"/>
              <a:t> מעידה על </a:t>
            </a:r>
            <a:r>
              <a:rPr lang="he-IL" sz="3300" dirty="0" err="1"/>
              <a:t>יוביקביטנציה</a:t>
            </a:r>
            <a:r>
              <a:rPr lang="he-IL" sz="3300" dirty="0"/>
              <a:t> של הסובסטרט אשר מתרחשת בפרקציה </a:t>
            </a:r>
            <a:r>
              <a:rPr lang="he-IL" sz="3300" dirty="0" err="1"/>
              <a:t>הממברנלית</a:t>
            </a:r>
            <a:r>
              <a:rPr lang="he-IL" sz="3300" dirty="0"/>
              <a:t>.</a:t>
            </a:r>
            <a:endParaRPr lang="en-US" sz="3300" dirty="0"/>
          </a:p>
          <a:p>
            <a:endParaRPr lang="he-IL" dirty="0"/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E23C9845-F5E5-487F-839F-592534A6D1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2" y="2222695"/>
            <a:ext cx="4913785" cy="412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497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44F88C5-18D4-4B46-B07E-BB6472BAA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921811"/>
            <a:ext cx="9613861" cy="1080938"/>
          </a:xfrm>
        </p:spPr>
        <p:txBody>
          <a:bodyPr>
            <a:normAutofit fontScale="90000"/>
          </a:bodyPr>
          <a:lstStyle/>
          <a:p>
            <a:pPr algn="ctr"/>
            <a:r>
              <a:rPr lang="he-IL" sz="4000" dirty="0"/>
              <a:t>תוצאות - הימצאות </a:t>
            </a:r>
            <a:r>
              <a:rPr lang="en-US" sz="4000" dirty="0"/>
              <a:t>RNF149</a:t>
            </a:r>
            <a:r>
              <a:rPr lang="he-IL" sz="4000" dirty="0"/>
              <a:t> ו- </a:t>
            </a:r>
            <a:r>
              <a:rPr lang="en-US" sz="4000" dirty="0"/>
              <a:t>Sec61</a:t>
            </a:r>
            <a:r>
              <a:rPr lang="he-IL" sz="4000" dirty="0"/>
              <a:t> בתאי </a:t>
            </a:r>
            <a:r>
              <a:rPr lang="es-AR" sz="4000" dirty="0"/>
              <a:t>HeLa</a:t>
            </a:r>
            <a:r>
              <a:rPr lang="he-IL" sz="4000" dirty="0"/>
              <a:t> ובתאי 293</a:t>
            </a:r>
            <a:r>
              <a:rPr lang="es-AR" sz="4000" dirty="0"/>
              <a:t>HEK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796C999-983E-49E1-8537-D86ADF5ED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4203" y="2336873"/>
            <a:ext cx="5679979" cy="3599316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he-IL" dirty="0"/>
              <a:t>בדיקת נוכחות החלבון 149</a:t>
            </a:r>
            <a:r>
              <a:rPr lang="es-AR" dirty="0"/>
              <a:t>RNF</a:t>
            </a:r>
            <a:r>
              <a:rPr lang="he-IL" dirty="0"/>
              <a:t> האנדוגני בתאי </a:t>
            </a:r>
            <a:r>
              <a:rPr lang="en-US" dirty="0"/>
              <a:t>HeLa</a:t>
            </a:r>
            <a:r>
              <a:rPr lang="he-IL" dirty="0"/>
              <a:t> ובתאי </a:t>
            </a:r>
            <a:r>
              <a:rPr lang="en-US" dirty="0"/>
              <a:t> .HEK293 </a:t>
            </a:r>
            <a:r>
              <a:rPr lang="he-IL" dirty="0"/>
              <a:t>לשם קבלת סיגנל גבוה ביצענו </a:t>
            </a:r>
            <a:r>
              <a:rPr lang="he-IL" dirty="0" err="1"/>
              <a:t>ליזיס</a:t>
            </a:r>
            <a:r>
              <a:rPr lang="he-IL" dirty="0"/>
              <a:t> ו- </a:t>
            </a:r>
            <a:r>
              <a:rPr lang="es-AR" dirty="0"/>
              <a:t>IP</a:t>
            </a:r>
            <a:r>
              <a:rPr lang="he-IL" dirty="0"/>
              <a:t> לתאים על מנת לרכז את הדגימה הנבדקת. </a:t>
            </a:r>
          </a:p>
          <a:p>
            <a:pPr>
              <a:lnSpc>
                <a:spcPct val="110000"/>
              </a:lnSpc>
            </a:pPr>
            <a:r>
              <a:rPr lang="he-IL" dirty="0"/>
              <a:t>ניתן לראות כי ב-</a:t>
            </a:r>
            <a:r>
              <a:rPr lang="en-US" dirty="0"/>
              <a:t>IP</a:t>
            </a:r>
            <a:r>
              <a:rPr lang="he-IL" dirty="0"/>
              <a:t> רואים ברור את </a:t>
            </a:r>
            <a:r>
              <a:rPr lang="he-IL" dirty="0" err="1"/>
              <a:t>הבנדים</a:t>
            </a:r>
            <a:r>
              <a:rPr lang="he-IL" dirty="0"/>
              <a:t> </a:t>
            </a:r>
            <a:r>
              <a:rPr lang="en-US" dirty="0"/>
              <a:t> (~60) </a:t>
            </a:r>
            <a:r>
              <a:rPr lang="he-IL" dirty="0"/>
              <a:t>שמעידים על נוכחות </a:t>
            </a:r>
            <a:r>
              <a:rPr lang="en-US" dirty="0"/>
              <a:t>RNF149</a:t>
            </a:r>
            <a:r>
              <a:rPr lang="he-IL" dirty="0"/>
              <a:t>. ביצוע </a:t>
            </a:r>
            <a:r>
              <a:rPr lang="en-US" dirty="0"/>
              <a:t>IP</a:t>
            </a:r>
            <a:r>
              <a:rPr lang="he-IL" dirty="0"/>
              <a:t> מאפשרת בידוד חלבון ספציפי על ידי נוגדן, במקרה זה </a:t>
            </a:r>
            <a:r>
              <a:rPr lang="en-US" dirty="0"/>
              <a:t>RNF149</a:t>
            </a:r>
            <a:r>
              <a:rPr lang="he-IL" dirty="0"/>
              <a:t>, ורואים כי זה עבד. בתאי </a:t>
            </a:r>
            <a:r>
              <a:rPr lang="en-US" dirty="0"/>
              <a:t>HeLa</a:t>
            </a:r>
            <a:r>
              <a:rPr lang="he-IL" dirty="0"/>
              <a:t> רואים יותר </a:t>
            </a:r>
            <a:r>
              <a:rPr lang="es-AR" dirty="0"/>
              <a:t>RNF149</a:t>
            </a:r>
            <a:r>
              <a:rPr lang="he-IL" dirty="0"/>
              <a:t>. </a:t>
            </a:r>
          </a:p>
          <a:p>
            <a:pPr>
              <a:lnSpc>
                <a:spcPct val="110000"/>
              </a:lnSpc>
            </a:pPr>
            <a:r>
              <a:rPr lang="he-IL" dirty="0"/>
              <a:t>בצד ימין של התמונה, בדגימות </a:t>
            </a:r>
            <a:r>
              <a:rPr lang="he-IL" dirty="0" err="1"/>
              <a:t>הליזטים</a:t>
            </a:r>
            <a:r>
              <a:rPr lang="he-IL" dirty="0"/>
              <a:t>, נראה גם בנד </a:t>
            </a:r>
            <a:r>
              <a:rPr lang="en-US" dirty="0"/>
              <a:t>(~40) </a:t>
            </a:r>
            <a:r>
              <a:rPr lang="he-IL" dirty="0"/>
              <a:t> המעיד על נוכחות </a:t>
            </a:r>
            <a:r>
              <a:rPr lang="en-US" dirty="0"/>
              <a:t>Sec61</a:t>
            </a:r>
            <a:r>
              <a:rPr lang="he-IL" dirty="0"/>
              <a:t>. </a:t>
            </a:r>
            <a:endParaRPr lang="en-US" dirty="0"/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BF9B5010-3326-4398-968C-7C2F762F8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199" y="2336872"/>
            <a:ext cx="3778462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8925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9A21DC5-E819-4A9C-8D29-C1A55E32B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921811"/>
            <a:ext cx="9613861" cy="1080938"/>
          </a:xfrm>
        </p:spPr>
        <p:txBody>
          <a:bodyPr>
            <a:noAutofit/>
          </a:bodyPr>
          <a:lstStyle/>
          <a:p>
            <a:pPr algn="ctr"/>
            <a:r>
              <a:rPr lang="he-IL" dirty="0"/>
              <a:t>תוצאות -הימצאות מרכיבים שונים של מערכת בקרת קיפול חלבונים בתאי </a:t>
            </a:r>
            <a:r>
              <a:rPr lang="en-US" dirty="0"/>
              <a:t>HeLa</a:t>
            </a:r>
            <a:br>
              <a:rPr lang="en-US" dirty="0"/>
            </a:b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B24C21C-F2D3-4D09-B200-D968659FE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98504" y="2336872"/>
            <a:ext cx="5695679" cy="407717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he-IL" dirty="0"/>
              <a:t>ביצענו את אותו הניסוי רק עם תאי </a:t>
            </a:r>
            <a:r>
              <a:rPr lang="en-US" dirty="0"/>
              <a:t>HeLa</a:t>
            </a:r>
            <a:r>
              <a:rPr lang="he-IL" dirty="0"/>
              <a:t> המבטאים </a:t>
            </a:r>
            <a:r>
              <a:rPr lang="es-AR" dirty="0"/>
              <a:t>RNF149</a:t>
            </a:r>
            <a:r>
              <a:rPr lang="he-IL" dirty="0"/>
              <a:t> בכמות גדולה יותר. גם פה ביצענו </a:t>
            </a:r>
            <a:r>
              <a:rPr lang="he-IL" dirty="0" err="1"/>
              <a:t>ליזיס</a:t>
            </a:r>
            <a:r>
              <a:rPr lang="he-IL" dirty="0"/>
              <a:t> ו-</a:t>
            </a:r>
            <a:r>
              <a:rPr lang="es-AR" dirty="0"/>
              <a:t>IP</a:t>
            </a:r>
            <a:r>
              <a:rPr lang="he-IL" dirty="0"/>
              <a:t> לתאים.</a:t>
            </a:r>
          </a:p>
          <a:p>
            <a:pPr>
              <a:lnSpc>
                <a:spcPct val="120000"/>
              </a:lnSpc>
            </a:pPr>
            <a:r>
              <a:rPr lang="he-IL" dirty="0"/>
              <a:t>בצד שמאל אנו רואים כי קיים </a:t>
            </a:r>
            <a:r>
              <a:rPr lang="en-US" dirty="0"/>
              <a:t>RNF149</a:t>
            </a:r>
            <a:r>
              <a:rPr lang="he-IL" dirty="0"/>
              <a:t> בדגימת 1</a:t>
            </a:r>
            <a:r>
              <a:rPr lang="en-US" dirty="0"/>
              <a:t>IP</a:t>
            </a:r>
            <a:r>
              <a:rPr lang="he-IL" dirty="0"/>
              <a:t>. זהו בנד </a:t>
            </a:r>
            <a:r>
              <a:rPr lang="en-US" dirty="0"/>
              <a:t>(~60) </a:t>
            </a:r>
            <a:r>
              <a:rPr lang="he-IL" dirty="0"/>
              <a:t> המעיד בבירור על נוכחות </a:t>
            </a:r>
            <a:r>
              <a:rPr lang="en-US" dirty="0"/>
              <a:t>RNF149</a:t>
            </a:r>
            <a:r>
              <a:rPr lang="he-IL" dirty="0"/>
              <a:t> בדגימה ועל כך שהנוגדן היה מאוד ספציפי, לעומת הדגימות האחרות בהם לא רואים את אותו </a:t>
            </a:r>
            <a:r>
              <a:rPr lang="he-IL" dirty="0" err="1"/>
              <a:t>הבנד</a:t>
            </a:r>
            <a:r>
              <a:rPr lang="he-IL" dirty="0"/>
              <a:t>.</a:t>
            </a:r>
          </a:p>
          <a:p>
            <a:pPr>
              <a:lnSpc>
                <a:spcPct val="120000"/>
              </a:lnSpc>
            </a:pPr>
            <a:r>
              <a:rPr lang="he-IL" dirty="0"/>
              <a:t> בצד ימין אנו רואים בנד  </a:t>
            </a:r>
            <a:r>
              <a:rPr lang="en-US" dirty="0"/>
              <a:t> (~40)</a:t>
            </a:r>
            <a:r>
              <a:rPr lang="he-IL" dirty="0"/>
              <a:t>המעיד על נוכחות </a:t>
            </a:r>
            <a:r>
              <a:rPr lang="en-US" dirty="0"/>
              <a:t>Sec61</a:t>
            </a:r>
            <a:r>
              <a:rPr lang="he-IL" dirty="0"/>
              <a:t> רק בדגימת </a:t>
            </a:r>
            <a:r>
              <a:rPr lang="he-IL" dirty="0" err="1"/>
              <a:t>הליזט</a:t>
            </a:r>
            <a:r>
              <a:rPr lang="he-IL" dirty="0"/>
              <a:t> </a:t>
            </a:r>
            <a:r>
              <a:rPr lang="en-US" dirty="0"/>
              <a:t>(HeLa)</a:t>
            </a:r>
            <a:r>
              <a:rPr lang="he-IL" dirty="0"/>
              <a:t>.מהסתכלות על כך ניתן להבין כי זוהה מעט מאוד </a:t>
            </a:r>
            <a:r>
              <a:rPr lang="en-US" dirty="0"/>
              <a:t>Sec61</a:t>
            </a:r>
            <a:r>
              <a:rPr lang="he-IL" dirty="0"/>
              <a:t> על ידי הנוגדן.</a:t>
            </a:r>
          </a:p>
          <a:p>
            <a:pPr>
              <a:lnSpc>
                <a:spcPct val="120000"/>
              </a:lnSpc>
            </a:pPr>
            <a:r>
              <a:rPr lang="he-IL" dirty="0"/>
              <a:t> </a:t>
            </a:r>
            <a:r>
              <a:rPr lang="he-IL" dirty="0" err="1"/>
              <a:t>הבנדים</a:t>
            </a:r>
            <a:r>
              <a:rPr lang="he-IL" dirty="0"/>
              <a:t> הנראים בדגימות ה- </a:t>
            </a:r>
            <a:r>
              <a:rPr lang="es-AR" dirty="0"/>
              <a:t>IP</a:t>
            </a:r>
            <a:r>
              <a:rPr lang="he-IL" dirty="0"/>
              <a:t> הינם בנדים של נוגדן ה-</a:t>
            </a:r>
            <a:r>
              <a:rPr lang="en-US" dirty="0"/>
              <a:t>IgG</a:t>
            </a:r>
            <a:r>
              <a:rPr lang="he-IL" dirty="0"/>
              <a:t>, כאשר </a:t>
            </a:r>
            <a:r>
              <a:rPr lang="he-IL" dirty="0" err="1"/>
              <a:t>הבנד</a:t>
            </a:r>
            <a:r>
              <a:rPr lang="he-IL" dirty="0"/>
              <a:t> העליון מסמן את השרשרת הכבדה של הנוגדן </a:t>
            </a:r>
            <a:r>
              <a:rPr lang="he-IL" dirty="0" err="1"/>
              <a:t>והבנד</a:t>
            </a:r>
            <a:r>
              <a:rPr lang="he-IL" dirty="0"/>
              <a:t> התחתון את השרשרת הקלה.</a:t>
            </a:r>
            <a:endParaRPr lang="en-US" dirty="0"/>
          </a:p>
          <a:p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2FDE9552-DF40-4009-8F65-6B5D987FD4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697" y="2336873"/>
            <a:ext cx="3852242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62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6F54D4E-AA45-47D3-B15D-30BAC132C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/>
              <a:t>תוצאות -הימצאות מרכיבים שונים של מערכת בקרת קיפול חלבונים בתאי </a:t>
            </a:r>
            <a:r>
              <a:rPr lang="en-US" dirty="0"/>
              <a:t>HeLa</a:t>
            </a:r>
            <a:endParaRPr lang="he-IL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E908DE7-0373-4FB5-8798-3CD416D30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713" y="2336873"/>
            <a:ext cx="5947469" cy="35993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e-IL" dirty="0"/>
              <a:t>שימוש  באותה ממברנה לבדיקת נוכחות </a:t>
            </a:r>
            <a:r>
              <a:rPr lang="en-US" dirty="0"/>
              <a:t>p97</a:t>
            </a:r>
            <a:r>
              <a:rPr lang="he-IL" dirty="0"/>
              <a:t>.</a:t>
            </a:r>
          </a:p>
          <a:p>
            <a:pPr>
              <a:lnSpc>
                <a:spcPct val="100000"/>
              </a:lnSpc>
            </a:pPr>
            <a:r>
              <a:rPr lang="he-IL" dirty="0"/>
              <a:t> ניתן לראות כי קיימת נוכחות של </a:t>
            </a:r>
            <a:r>
              <a:rPr lang="en-US" dirty="0"/>
              <a:t>p97</a:t>
            </a:r>
            <a:r>
              <a:rPr lang="he-IL" dirty="0"/>
              <a:t> בתאים בדגימת </a:t>
            </a:r>
            <a:r>
              <a:rPr lang="he-IL" dirty="0" err="1"/>
              <a:t>הליזט</a:t>
            </a:r>
            <a:r>
              <a:rPr lang="he-IL" dirty="0"/>
              <a:t>. נראה בבירור שישנה העשרה ב-</a:t>
            </a:r>
            <a:r>
              <a:rPr lang="en-US" dirty="0"/>
              <a:t> IP1 </a:t>
            </a:r>
            <a:r>
              <a:rPr lang="he-IL" dirty="0"/>
              <a:t>אך הסיגנל החלש ב</a:t>
            </a:r>
            <a:r>
              <a:rPr lang="en-US" dirty="0"/>
              <a:t> IP2-</a:t>
            </a:r>
            <a:r>
              <a:rPr lang="he-IL" dirty="0"/>
              <a:t>יכול לנבוע משטיפות לא מספקות.</a:t>
            </a:r>
            <a:endParaRPr lang="en-US" dirty="0"/>
          </a:p>
          <a:p>
            <a:endParaRPr lang="he-IL" dirty="0"/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397E187F-6BE4-4F05-95BE-76F49910D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2336873"/>
            <a:ext cx="3255575" cy="35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08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4EE48C7-5D8C-4F0B-8BA6-993CD2588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סיכום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68FA76C-29C9-4963-827D-C5ACE11C1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8197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he-IL" sz="3500" dirty="0"/>
              <a:t>בניסוי שביצענו למעקב אחר חלבון </a:t>
            </a:r>
            <a:r>
              <a:rPr lang="es-AR" sz="3500" dirty="0"/>
              <a:t>VCAM1</a:t>
            </a:r>
            <a:r>
              <a:rPr lang="he-IL" sz="3500" dirty="0"/>
              <a:t> הצלחנו לראות כמה הבדלים בין הפרקציות השונות, אך לא לגמרי כפי שציפינו. ייתכן כי הטיפול עם </a:t>
            </a:r>
            <a:r>
              <a:rPr lang="en-US" sz="3500" dirty="0"/>
              <a:t>CAM741</a:t>
            </a:r>
            <a:r>
              <a:rPr lang="he-IL" sz="3500" dirty="0"/>
              <a:t> לא היה מספיק יעיל.</a:t>
            </a:r>
          </a:p>
          <a:p>
            <a:pPr>
              <a:lnSpc>
                <a:spcPct val="120000"/>
              </a:lnSpc>
            </a:pPr>
            <a:r>
              <a:rPr lang="he-IL" sz="3500" dirty="0"/>
              <a:t> לאחר הסתכלות על הפרקציה </a:t>
            </a:r>
            <a:r>
              <a:rPr lang="he-IL" sz="3500" dirty="0" err="1"/>
              <a:t>הממברנלית</a:t>
            </a:r>
            <a:r>
              <a:rPr lang="he-IL" sz="3500" dirty="0"/>
              <a:t> עם </a:t>
            </a:r>
            <a:r>
              <a:rPr lang="es-AR" sz="3500" dirty="0"/>
              <a:t>Usp2</a:t>
            </a:r>
            <a:r>
              <a:rPr lang="he-IL" sz="3500" dirty="0"/>
              <a:t> ראינו כי קיים הבדל </a:t>
            </a:r>
            <a:r>
              <a:rPr lang="he-IL" sz="3500" dirty="0" err="1"/>
              <a:t>ביוביקביטינציה</a:t>
            </a:r>
            <a:r>
              <a:rPr lang="he-IL" sz="3500" dirty="0"/>
              <a:t>. למרות שדווח קודם על קיום 3</a:t>
            </a:r>
            <a:r>
              <a:rPr lang="es-AR" sz="3500" dirty="0"/>
              <a:t>E</a:t>
            </a:r>
            <a:r>
              <a:rPr lang="he-IL" sz="3500" dirty="0"/>
              <a:t> בציטוזול המעורב </a:t>
            </a:r>
            <a:r>
              <a:rPr lang="he-IL" sz="3500" dirty="0" err="1"/>
              <a:t>ביוביקביטינציה</a:t>
            </a:r>
            <a:r>
              <a:rPr lang="he-IL" sz="3500" dirty="0"/>
              <a:t> של חלבונים אשר לא עברו </a:t>
            </a:r>
            <a:r>
              <a:rPr lang="he-IL" sz="3500" dirty="0" err="1"/>
              <a:t>טרנסלוקציה</a:t>
            </a:r>
            <a:r>
              <a:rPr lang="he-IL" sz="3500" dirty="0"/>
              <a:t> ל</a:t>
            </a:r>
            <a:r>
              <a:rPr lang="en-US" sz="3500" dirty="0"/>
              <a:t>ER-</a:t>
            </a:r>
            <a:r>
              <a:rPr lang="he-IL" sz="3500" dirty="0"/>
              <a:t>, ייתכן כי </a:t>
            </a:r>
            <a:r>
              <a:rPr lang="he-IL" sz="3500" dirty="0" err="1"/>
              <a:t>יוביקביטינציה</a:t>
            </a:r>
            <a:r>
              <a:rPr lang="he-IL" sz="3500" dirty="0"/>
              <a:t> יכולה להיות גם אירוע </a:t>
            </a:r>
            <a:r>
              <a:rPr lang="he-IL" sz="3500" dirty="0" err="1"/>
              <a:t>ממברנלי</a:t>
            </a:r>
            <a:r>
              <a:rPr lang="he-IL" sz="3500" dirty="0"/>
              <a:t> וזאת בתלות בסובסטרט, סוג המעבר ל</a:t>
            </a:r>
            <a:r>
              <a:rPr lang="es-AR" sz="3500" dirty="0"/>
              <a:t>ER-</a:t>
            </a:r>
            <a:r>
              <a:rPr lang="he-IL" sz="3500" dirty="0"/>
              <a:t>, </a:t>
            </a:r>
            <a:r>
              <a:rPr lang="he-IL" sz="3500" dirty="0" err="1"/>
              <a:t>טרנסלוקציה</a:t>
            </a:r>
            <a:r>
              <a:rPr lang="he-IL" sz="3500" dirty="0"/>
              <a:t> תוך כדי תרגום או לאחריו </a:t>
            </a:r>
            <a:r>
              <a:rPr lang="he-IL" sz="3500" dirty="0" err="1"/>
              <a:t>וכו</a:t>
            </a:r>
            <a:r>
              <a:rPr lang="he-IL" sz="3500" dirty="0"/>
              <a:t>'. </a:t>
            </a:r>
          </a:p>
          <a:p>
            <a:pPr>
              <a:lnSpc>
                <a:spcPct val="120000"/>
              </a:lnSpc>
            </a:pPr>
            <a:r>
              <a:rPr lang="he-IL" sz="3500" dirty="0"/>
              <a:t>על מנת להגיע למסקנות מעמיקות יותר יש לבצע שוב את הניסוי ולתת דגש על ביצוע </a:t>
            </a:r>
            <a:r>
              <a:rPr lang="he-IL" sz="3500" dirty="0" err="1"/>
              <a:t>ליזיס</a:t>
            </a:r>
            <a:r>
              <a:rPr lang="he-IL" sz="3500" dirty="0"/>
              <a:t> וטיפולים בצורה יותר טובה. שימוש בנוגדן כנגד </a:t>
            </a:r>
            <a:r>
              <a:rPr lang="he-IL" sz="3500" dirty="0" err="1"/>
              <a:t>יוביקביטין</a:t>
            </a:r>
            <a:r>
              <a:rPr lang="he-IL" sz="3500" dirty="0"/>
              <a:t> בכדי לזהות </a:t>
            </a:r>
            <a:r>
              <a:rPr lang="he-IL" sz="3500" dirty="0" err="1"/>
              <a:t>יוביקביטינציה</a:t>
            </a:r>
            <a:r>
              <a:rPr lang="he-IL" sz="3500" dirty="0"/>
              <a:t> יהיה יותר רגיש בכדי להוכיח שאכן קיים אירוע </a:t>
            </a:r>
            <a:r>
              <a:rPr lang="he-IL" sz="3500" dirty="0" err="1"/>
              <a:t>יוביקביטינציה</a:t>
            </a:r>
            <a:r>
              <a:rPr lang="he-IL" sz="3500" dirty="0"/>
              <a:t> בפרקציה </a:t>
            </a:r>
            <a:r>
              <a:rPr lang="he-IL" sz="3500" dirty="0" err="1"/>
              <a:t>הממברנלית</a:t>
            </a:r>
            <a:r>
              <a:rPr lang="he-IL" sz="35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334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1A93BD7-F1C1-49B1-9835-605D9CEE9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סיכום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C5545DE5-C9DF-4C66-A59A-65EF23A8C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he-IL" dirty="0"/>
              <a:t>בניסויים שביצענו לבדיקת קיום מרכיבים שונים של מערכת בקרת קיפול החלבונים בתאים, ביצענו </a:t>
            </a:r>
            <a:r>
              <a:rPr lang="es-AR" dirty="0"/>
              <a:t>IP</a:t>
            </a:r>
            <a:r>
              <a:rPr lang="he-IL" dirty="0"/>
              <a:t> על מנת שיהיה כמות מספקת של חלבון ונוכל לזהות אותו. </a:t>
            </a:r>
          </a:p>
          <a:p>
            <a:pPr>
              <a:lnSpc>
                <a:spcPct val="100000"/>
              </a:lnSpc>
            </a:pPr>
            <a:r>
              <a:rPr lang="he-IL" dirty="0"/>
              <a:t>ראינו זיהוי של </a:t>
            </a:r>
            <a:r>
              <a:rPr lang="es-AR" dirty="0"/>
              <a:t>RNF149 </a:t>
            </a:r>
            <a:r>
              <a:rPr lang="he-IL" dirty="0"/>
              <a:t>. ראינו קיום של </a:t>
            </a:r>
            <a:r>
              <a:rPr lang="en-US" dirty="0"/>
              <a:t>S</a:t>
            </a:r>
            <a:r>
              <a:rPr lang="es-AR" dirty="0"/>
              <a:t>ec61</a:t>
            </a:r>
            <a:r>
              <a:rPr lang="he-IL" dirty="0"/>
              <a:t> אם כי בכמות קטנה מאוד, מה שמרמז על קישור אפשרי בין </a:t>
            </a:r>
            <a:r>
              <a:rPr lang="en-US" dirty="0"/>
              <a:t>RNF149</a:t>
            </a:r>
            <a:r>
              <a:rPr lang="he-IL" dirty="0"/>
              <a:t> לבין </a:t>
            </a:r>
            <a:r>
              <a:rPr lang="en-US" dirty="0"/>
              <a:t>Sec61</a:t>
            </a:r>
            <a:r>
              <a:rPr lang="he-IL" dirty="0"/>
              <a:t>. </a:t>
            </a:r>
          </a:p>
          <a:p>
            <a:pPr>
              <a:lnSpc>
                <a:spcPct val="100000"/>
              </a:lnSpc>
            </a:pPr>
            <a:r>
              <a:rPr lang="he-IL" dirty="0"/>
              <a:t>לשיפור התוצאות ניתן לחזור על הניסוי ולבדוק זאת עם נוגדן אחר שיהיה יותר חזק וספציפי כנגד</a:t>
            </a:r>
            <a:r>
              <a:rPr lang="en-US" dirty="0"/>
              <a:t>Sec61 </a:t>
            </a:r>
            <a:r>
              <a:rPr lang="he-IL" dirty="0"/>
              <a:t> או אולי לבצע את הניסוי במהופך, כלומר </a:t>
            </a:r>
            <a:r>
              <a:rPr lang="es-AR" dirty="0"/>
              <a:t>IP</a:t>
            </a:r>
            <a:r>
              <a:rPr lang="he-IL" dirty="0"/>
              <a:t> כנגד </a:t>
            </a:r>
            <a:r>
              <a:rPr lang="en-US" dirty="0"/>
              <a:t>Sec61</a:t>
            </a:r>
            <a:r>
              <a:rPr lang="he-IL" dirty="0"/>
              <a:t> ובדיקת נוכחות </a:t>
            </a:r>
            <a:r>
              <a:rPr lang="en-US" dirty="0"/>
              <a:t>RNF149</a:t>
            </a:r>
            <a:r>
              <a:rPr lang="he-IL" dirty="0"/>
              <a:t>. </a:t>
            </a:r>
          </a:p>
          <a:p>
            <a:pPr>
              <a:lnSpc>
                <a:spcPct val="100000"/>
              </a:lnSpc>
            </a:pPr>
            <a:r>
              <a:rPr lang="he-IL" dirty="0"/>
              <a:t>לבסוף, ראינו גם נוכחות של 97</a:t>
            </a:r>
            <a:r>
              <a:rPr lang="en-US" dirty="0"/>
              <a:t>p</a:t>
            </a:r>
            <a:r>
              <a:rPr lang="he-IL" dirty="0"/>
              <a:t>. יש לבצע ניסוי זה שוב ולהקפיד על שטיפות טובות לפני שימוש בנוגדן כנגד </a:t>
            </a:r>
            <a:r>
              <a:rPr lang="en-US" dirty="0"/>
              <a:t>p97</a:t>
            </a:r>
            <a:r>
              <a:rPr lang="he-IL" dirty="0"/>
              <a:t> על מנת להראות את הספציפיות של האינטראקציה בצורה טובה יותר.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35243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3A0771-7793-4E9D-AB7E-E661BD503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תוכן עניינים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10E4603-F482-4337-87B7-391A670F69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3600" dirty="0"/>
              <a:t>מבוא</a:t>
            </a:r>
          </a:p>
          <a:p>
            <a:r>
              <a:rPr lang="he-IL" sz="3600" dirty="0"/>
              <a:t>מטרת המחקר </a:t>
            </a:r>
          </a:p>
          <a:p>
            <a:r>
              <a:rPr lang="he-IL" sz="3600" dirty="0"/>
              <a:t>שיטות</a:t>
            </a:r>
          </a:p>
          <a:p>
            <a:r>
              <a:rPr lang="he-IL" sz="3600" dirty="0"/>
              <a:t>תוצאות</a:t>
            </a:r>
          </a:p>
          <a:p>
            <a:r>
              <a:rPr lang="he-IL" sz="3600" dirty="0"/>
              <a:t>סיכום</a:t>
            </a:r>
          </a:p>
        </p:txBody>
      </p:sp>
    </p:spTree>
    <p:extLst>
      <p:ext uri="{BB962C8B-B14F-4D97-AF65-F5344CB8AC3E}">
        <p14:creationId xmlns:p14="http://schemas.microsoft.com/office/powerpoint/2010/main" val="3142853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C100126-4C1B-4B67-9D04-832C2E8A5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מבוא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2251617-DBAC-449F-B2FF-CEF498DD7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dirty="0"/>
              <a:t>בין רבע לשליש מכלל חלבוני התא עוברים דרך מערכת ההפרשה התאית. שלב ראשון במסלול ההפרשה מצריך מעבר חלבונים מהמתווך </a:t>
            </a:r>
            <a:r>
              <a:rPr lang="he-IL" dirty="0" err="1"/>
              <a:t>הציטופלסמטי</a:t>
            </a:r>
            <a:r>
              <a:rPr lang="he-IL" dirty="0"/>
              <a:t> לתווך </a:t>
            </a:r>
            <a:r>
              <a:rPr lang="he-IL" dirty="0" err="1"/>
              <a:t>האנדופלסמטי</a:t>
            </a:r>
            <a:r>
              <a:rPr lang="he-IL" dirty="0"/>
              <a:t> של ה-</a:t>
            </a:r>
            <a:r>
              <a:rPr lang="es-AR" dirty="0"/>
              <a:t>ER</a:t>
            </a:r>
            <a:r>
              <a:rPr lang="he-IL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he-IL" dirty="0"/>
          </a:p>
          <a:p>
            <a:pPr>
              <a:lnSpc>
                <a:spcPct val="100000"/>
              </a:lnSpc>
            </a:pPr>
            <a:r>
              <a:rPr lang="he-IL" dirty="0"/>
              <a:t>בעיה במעבר החלבונים מהתווך </a:t>
            </a:r>
            <a:r>
              <a:rPr lang="he-IL" dirty="0" err="1"/>
              <a:t>הציטופלסמטי</a:t>
            </a:r>
            <a:r>
              <a:rPr lang="he-IL" dirty="0"/>
              <a:t> לתווך </a:t>
            </a:r>
            <a:r>
              <a:rPr lang="he-IL" dirty="0" err="1"/>
              <a:t>האנדופלסמטי</a:t>
            </a:r>
            <a:r>
              <a:rPr lang="he-IL" dirty="0"/>
              <a:t> הינו אירוע משמעותי מכיוון </a:t>
            </a:r>
            <a:r>
              <a:rPr lang="he-IL" dirty="0" err="1"/>
              <a:t>שהפפטידים</a:t>
            </a:r>
            <a:r>
              <a:rPr lang="he-IL" dirty="0"/>
              <a:t> החדשים שמסונתזים אך לא מקופלים בצורה נכונה, מצטברים בציטוזול ויכולים לעבור </a:t>
            </a:r>
            <a:r>
              <a:rPr lang="he-IL" dirty="0" err="1"/>
              <a:t>אינטרקציה</a:t>
            </a:r>
            <a:r>
              <a:rPr lang="he-IL" dirty="0"/>
              <a:t> עם מרכיבים אחרים של התא ולגרום לבעיות ו\או התפתחות מחלות.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834692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0D8FFD8-85D9-43BE-B505-AE46E8398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מבוא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2235B24-94A0-4281-8723-1E82B59D6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he-IL" dirty="0"/>
              <a:t>על מנת לשמור על הומאוסטזיס, מערכת בקרת איכות החלבונים צריכה לפעול במהירות בכדי לתקן חלבונים פגומים או לסמן אותם לפירוק. חלק מהחלבונים אשר לא הועברו בהצלחה </a:t>
            </a:r>
            <a:r>
              <a:rPr lang="he-IL" dirty="0" err="1"/>
              <a:t>לטרנסלוקון</a:t>
            </a:r>
            <a:r>
              <a:rPr lang="he-IL" dirty="0"/>
              <a:t> למעבר ל- </a:t>
            </a:r>
            <a:r>
              <a:rPr lang="en-US" dirty="0"/>
              <a:t>ER</a:t>
            </a:r>
            <a:r>
              <a:rPr lang="he-IL" dirty="0"/>
              <a:t>, מסומנים לפירוק על ידי מערכת </a:t>
            </a:r>
            <a:r>
              <a:rPr lang="he-IL" dirty="0" err="1"/>
              <a:t>היוביקביטין-פרוטאזום</a:t>
            </a:r>
            <a:r>
              <a:rPr lang="he-IL" dirty="0"/>
              <a:t>. </a:t>
            </a:r>
          </a:p>
          <a:p>
            <a:pPr>
              <a:lnSpc>
                <a:spcPct val="100000"/>
              </a:lnSpc>
            </a:pPr>
            <a:endParaRPr lang="he-IL" dirty="0"/>
          </a:p>
          <a:p>
            <a:pPr>
              <a:lnSpc>
                <a:spcPct val="100000"/>
              </a:lnSpc>
            </a:pPr>
            <a:r>
              <a:rPr lang="he-IL" dirty="0"/>
              <a:t>ישנם כמה מרכיבים המעורבים במערכת בקרת קיפול החלבונים שזוהו עד כה כגון </a:t>
            </a:r>
            <a:r>
              <a:rPr lang="en-US" dirty="0"/>
              <a:t>Bag6</a:t>
            </a:r>
            <a:r>
              <a:rPr lang="he-IL" dirty="0"/>
              <a:t>, </a:t>
            </a:r>
            <a:r>
              <a:rPr lang="en-US" dirty="0"/>
              <a:t>E3 ligase RNF126</a:t>
            </a:r>
            <a:r>
              <a:rPr lang="he-IL" dirty="0"/>
              <a:t>, </a:t>
            </a:r>
            <a:r>
              <a:rPr lang="en-US" dirty="0"/>
              <a:t>Sec61</a:t>
            </a:r>
            <a:r>
              <a:rPr lang="he-IL" dirty="0"/>
              <a:t>, </a:t>
            </a:r>
            <a:r>
              <a:rPr lang="en-US" dirty="0"/>
              <a:t>p97</a:t>
            </a:r>
            <a:r>
              <a:rPr lang="he-IL" dirty="0"/>
              <a:t>, </a:t>
            </a:r>
            <a:r>
              <a:rPr lang="en-US" dirty="0"/>
              <a:t>AIRAPL</a:t>
            </a:r>
            <a:r>
              <a:rPr lang="he-IL" dirty="0"/>
              <a:t>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6123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A83248B-3CAA-4C8A-8C2B-53744A03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מטרת המחקר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46FEF95-6270-4E04-BE80-827E1D3A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e-IL" dirty="0"/>
              <a:t>בפרויקט זה בדקנו את מיקום חלבון </a:t>
            </a:r>
            <a:r>
              <a:rPr lang="en-US" dirty="0"/>
              <a:t>VCAM1</a:t>
            </a:r>
            <a:r>
              <a:rPr lang="he-IL" dirty="0"/>
              <a:t> בתאי 293</a:t>
            </a:r>
            <a:r>
              <a:rPr lang="es-AR" dirty="0"/>
              <a:t>HEK</a:t>
            </a:r>
            <a:r>
              <a:rPr lang="he-IL" dirty="0"/>
              <a:t> ללא טיפול, בתאים שטופלו על מנת לגרום לעיכוב מעבר החלבון לתווך </a:t>
            </a:r>
            <a:r>
              <a:rPr lang="he-IL" dirty="0" err="1"/>
              <a:t>האנדופלסמטי</a:t>
            </a:r>
            <a:r>
              <a:rPr lang="he-IL" dirty="0"/>
              <a:t> או בתאים שטופלו על מנת לגרום לעיכוב הפירוק של החלבון, תוך ניסיון הסתכלות על שלב </a:t>
            </a:r>
            <a:r>
              <a:rPr lang="he-IL" dirty="0" err="1"/>
              <a:t>היוביקביטינציה</a:t>
            </a:r>
            <a:r>
              <a:rPr lang="he-IL" dirty="0"/>
              <a:t>. בחנו גם מעורבות וקיום של מרכיבים שונים של מערכת בקרת קיפול החלבונים בתאי </a:t>
            </a:r>
            <a:r>
              <a:rPr lang="en-US" dirty="0"/>
              <a:t>HeLa</a:t>
            </a:r>
            <a:r>
              <a:rPr lang="he-IL" dirty="0"/>
              <a:t> ובתאי </a:t>
            </a:r>
            <a:r>
              <a:rPr lang="en-US" dirty="0"/>
              <a:t>HEK293</a:t>
            </a:r>
            <a:r>
              <a:rPr lang="he-IL" dirty="0"/>
              <a:t>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he-IL" dirty="0"/>
              <a:t>הבנת המנגנונים והדרכים בהם בקרת איכות החלבונים פועלת חשובה ועשויה לסייע בטיפול מחלות הקשורות לבקרת איכות חלבונים. </a:t>
            </a:r>
          </a:p>
        </p:txBody>
      </p:sp>
    </p:spTree>
    <p:extLst>
      <p:ext uri="{BB962C8B-B14F-4D97-AF65-F5344CB8AC3E}">
        <p14:creationId xmlns:p14="http://schemas.microsoft.com/office/powerpoint/2010/main" val="2051492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43B0920-E376-4A92-B2D2-4A216939A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651871-F427-4ABD-ADC3-1AF193BA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e-IL" sz="2800" dirty="0"/>
              <a:t>תרביות תאים</a:t>
            </a:r>
          </a:p>
          <a:p>
            <a:pPr>
              <a:lnSpc>
                <a:spcPct val="100000"/>
              </a:lnSpc>
            </a:pPr>
            <a:r>
              <a:rPr lang="he-IL" sz="2800" dirty="0"/>
              <a:t>הפקת חלבונים מהתאים</a:t>
            </a:r>
          </a:p>
          <a:p>
            <a:pPr>
              <a:lnSpc>
                <a:spcPct val="100000"/>
              </a:lnSpc>
            </a:pPr>
            <a:r>
              <a:rPr lang="he-IL" sz="2800" dirty="0"/>
              <a:t>קביעת ריכוז חלבון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IP</a:t>
            </a:r>
            <a:r>
              <a:rPr lang="he-IL" sz="2800" dirty="0"/>
              <a:t> (</a:t>
            </a:r>
            <a:r>
              <a:rPr lang="he-IL" sz="2800" dirty="0" err="1"/>
              <a:t>אימנופרסיפיטציה</a:t>
            </a:r>
            <a:r>
              <a:rPr lang="he-IL" sz="2800" dirty="0"/>
              <a:t>)</a:t>
            </a:r>
          </a:p>
          <a:p>
            <a:pPr>
              <a:lnSpc>
                <a:spcPct val="100000"/>
              </a:lnSpc>
            </a:pPr>
            <a:r>
              <a:rPr lang="es-AR" sz="2800" dirty="0"/>
              <a:t>Western blot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99495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8E85912-4C06-4E09-9961-CB1AF9F75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 – תרביות תאים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CA85DA8-BC66-4290-B794-C3DD2535D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he-IL" dirty="0"/>
              <a:t>תאי </a:t>
            </a:r>
            <a:r>
              <a:rPr lang="en-US" dirty="0"/>
              <a:t>HeLa</a:t>
            </a:r>
            <a:r>
              <a:rPr lang="he-IL" dirty="0"/>
              <a:t> ותאי</a:t>
            </a:r>
            <a:r>
              <a:rPr lang="en-US" dirty="0"/>
              <a:t> HEK</a:t>
            </a:r>
            <a:r>
              <a:rPr lang="es-AR" dirty="0"/>
              <a:t>293 </a:t>
            </a:r>
            <a:r>
              <a:rPr lang="he-IL" dirty="0"/>
              <a:t>גודלו במדיום </a:t>
            </a:r>
            <a:r>
              <a:rPr lang="en-US" dirty="0"/>
              <a:t>DMEM</a:t>
            </a:r>
            <a:r>
              <a:rPr lang="he-IL" dirty="0"/>
              <a:t> שהוסף לו </a:t>
            </a:r>
            <a:r>
              <a:rPr lang="en-US" dirty="0"/>
              <a:t>50ml </a:t>
            </a:r>
            <a:r>
              <a:rPr lang="es-AR" dirty="0"/>
              <a:t>FBS</a:t>
            </a:r>
            <a:r>
              <a:rPr lang="he-IL" dirty="0"/>
              <a:t>, </a:t>
            </a:r>
            <a:r>
              <a:rPr lang="en-US" dirty="0"/>
              <a:t>5ml</a:t>
            </a:r>
            <a:r>
              <a:rPr lang="he-IL" dirty="0"/>
              <a:t> פניצילין-סטרפטומיצין (</a:t>
            </a:r>
            <a:r>
              <a:rPr lang="en-US" dirty="0"/>
              <a:t>PS</a:t>
            </a:r>
            <a:r>
              <a:rPr lang="he-IL" dirty="0"/>
              <a:t>), </a:t>
            </a:r>
            <a:r>
              <a:rPr lang="en-US" dirty="0"/>
              <a:t>5ml GLUTAMINE</a:t>
            </a:r>
            <a:r>
              <a:rPr lang="he-IL" dirty="0"/>
              <a:t>, </a:t>
            </a:r>
            <a:r>
              <a:rPr lang="en-US" dirty="0"/>
              <a:t>5ml MEM amino acids</a:t>
            </a:r>
            <a:r>
              <a:rPr lang="he-IL" dirty="0"/>
              <a:t> ו- </a:t>
            </a:r>
            <a:r>
              <a:rPr lang="en-US" dirty="0"/>
              <a:t>500µl</a:t>
            </a:r>
            <a:r>
              <a:rPr lang="he-IL" dirty="0"/>
              <a:t> </a:t>
            </a:r>
            <a:r>
              <a:rPr lang="en-US" dirty="0"/>
              <a:t>.β-</a:t>
            </a:r>
            <a:r>
              <a:rPr lang="en-US" dirty="0" err="1"/>
              <a:t>mercaptoethanol</a:t>
            </a:r>
            <a:r>
              <a:rPr lang="he-IL" dirty="0"/>
              <a:t> לפיצול התאים למספר צלחות להמשך גידול לפי צורך בוצע שטיפה עם </a:t>
            </a:r>
            <a:r>
              <a:rPr lang="en-US" dirty="0"/>
              <a:t>PBS</a:t>
            </a:r>
            <a:r>
              <a:rPr lang="he-IL" dirty="0"/>
              <a:t> והפרדת התאים מצלחת הגידול בשימוש </a:t>
            </a:r>
            <a:r>
              <a:rPr lang="en-US" dirty="0"/>
              <a:t>Trypsin</a:t>
            </a:r>
            <a:r>
              <a:rPr lang="he-IL" dirty="0"/>
              <a:t>. בכל שלב התאים שהו באינקובטור המספק תנאים מתאימים לגידול התאים </a:t>
            </a:r>
            <a:r>
              <a:rPr lang="en-US" dirty="0"/>
              <a:t>CO</a:t>
            </a:r>
            <a:r>
              <a:rPr lang="en-US" baseline="-25000" dirty="0"/>
              <a:t>2</a:t>
            </a:r>
            <a:r>
              <a:rPr lang="he-IL" dirty="0"/>
              <a:t> 5%, וטמפרטורה של </a:t>
            </a:r>
            <a:r>
              <a:rPr lang="en-US" dirty="0"/>
              <a:t>°C </a:t>
            </a:r>
            <a:r>
              <a:rPr lang="he-IL" dirty="0"/>
              <a:t>37.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429836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F2AD5AA-B3E2-4D52-B1CE-755691FB4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 – הפקת חלבונים מהתאים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CD03177-3401-4EF8-ADD4-EFCBB9EC57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he-IL" dirty="0"/>
              <a:t>לאחר גידול התאים עד כ-90% צפיפות בוצע </a:t>
            </a:r>
            <a:r>
              <a:rPr lang="he-IL" dirty="0" err="1"/>
              <a:t>ליזיס</a:t>
            </a:r>
            <a:r>
              <a:rPr lang="he-IL" dirty="0"/>
              <a:t> לתאים. קילוף מכני של התאים מהצלחת בוצע </a:t>
            </a:r>
            <a:r>
              <a:rPr lang="he-IL" dirty="0" err="1"/>
              <a:t>בבופר</a:t>
            </a:r>
            <a:r>
              <a:rPr lang="he-IL" dirty="0"/>
              <a:t> </a:t>
            </a:r>
            <a:r>
              <a:rPr lang="en-US" dirty="0"/>
              <a:t>PBS</a:t>
            </a:r>
            <a:r>
              <a:rPr lang="he-IL" dirty="0"/>
              <a:t>. סרכוז התאים במהירות </a:t>
            </a:r>
            <a:r>
              <a:rPr lang="en-US" dirty="0"/>
              <a:t>rpm</a:t>
            </a:r>
            <a:r>
              <a:rPr lang="he-IL" dirty="0"/>
              <a:t> 3000 למשך 5 דקות. שאיבת הנוזל העליון </a:t>
            </a:r>
            <a:r>
              <a:rPr lang="en-US" dirty="0"/>
              <a:t>(sup)</a:t>
            </a:r>
            <a:r>
              <a:rPr lang="he-IL" dirty="0"/>
              <a:t> והרחפת ה- </a:t>
            </a:r>
            <a:r>
              <a:rPr lang="en-US" dirty="0"/>
              <a:t>pellet</a:t>
            </a:r>
            <a:r>
              <a:rPr lang="he-IL" dirty="0"/>
              <a:t> עם </a:t>
            </a:r>
            <a:r>
              <a:rPr lang="he-IL" dirty="0" err="1"/>
              <a:t>בופר</a:t>
            </a:r>
            <a:r>
              <a:rPr lang="he-IL" dirty="0"/>
              <a:t> </a:t>
            </a:r>
            <a:r>
              <a:rPr lang="he-IL" dirty="0" err="1"/>
              <a:t>ליזיס</a:t>
            </a:r>
            <a:r>
              <a:rPr lang="he-IL" dirty="0"/>
              <a:t>. לאחר מכן, אינקובציה למשך 10 דקות בקרח. סרכוז במהירות 14000 </a:t>
            </a:r>
            <a:r>
              <a:rPr lang="en-US" dirty="0"/>
              <a:t>rpm</a:t>
            </a:r>
            <a:r>
              <a:rPr lang="he-IL" dirty="0"/>
              <a:t> למשך 10 דקות והעברת הנוזל העליון </a:t>
            </a:r>
            <a:r>
              <a:rPr lang="en-US" dirty="0"/>
              <a:t>(sup)</a:t>
            </a:r>
            <a:r>
              <a:rPr lang="he-IL" dirty="0"/>
              <a:t> למבחנת </a:t>
            </a:r>
            <a:r>
              <a:rPr lang="he-IL" dirty="0" err="1"/>
              <a:t>אפנדורף</a:t>
            </a:r>
            <a:r>
              <a:rPr lang="he-IL" dirty="0"/>
              <a:t> חדשה. כאשר ביצענו הפרדה בין הפרקציה </a:t>
            </a:r>
            <a:r>
              <a:rPr lang="he-IL" dirty="0" err="1"/>
              <a:t>האנדופלסמטית</a:t>
            </a:r>
            <a:r>
              <a:rPr lang="he-IL" dirty="0"/>
              <a:t> לבין הפרקציה </a:t>
            </a:r>
            <a:r>
              <a:rPr lang="he-IL" dirty="0" err="1"/>
              <a:t>הציטופלסמטית</a:t>
            </a:r>
            <a:r>
              <a:rPr lang="he-IL" dirty="0"/>
              <a:t>, לאחר העברת הנוזל העליון למבחנה חדשה הוספנו שוב </a:t>
            </a:r>
            <a:r>
              <a:rPr lang="he-IL" dirty="0" err="1"/>
              <a:t>בופר</a:t>
            </a:r>
            <a:r>
              <a:rPr lang="he-IL" dirty="0"/>
              <a:t> </a:t>
            </a:r>
            <a:r>
              <a:rPr lang="he-IL" dirty="0" err="1"/>
              <a:t>ליזיס</a:t>
            </a:r>
            <a:r>
              <a:rPr lang="he-IL" dirty="0"/>
              <a:t> לקבלת פרקציות מופרדות.</a:t>
            </a:r>
            <a:endParaRPr lang="en-US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765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D2BA94D-CCCB-4BEB-9B73-64E3B6C2C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he-IL" dirty="0"/>
              <a:t>שיטות – קביעת ריכוז חלבון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26C7C79-E012-4542-A174-FD19DE1AE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he-IL" sz="2800" dirty="0"/>
              <a:t>קביעת ריכוז חלבון בוצע באמצעות תמיסת </a:t>
            </a:r>
            <a:r>
              <a:rPr lang="he-IL" sz="2800" dirty="0" err="1"/>
              <a:t>ברדפורד</a:t>
            </a:r>
            <a:r>
              <a:rPr lang="he-IL" sz="2800" dirty="0"/>
              <a:t>. ריכוז החלבון נקבע ע"י קריאה </a:t>
            </a:r>
            <a:r>
              <a:rPr lang="he-IL" sz="2800" dirty="0" err="1"/>
              <a:t>ספקטרוסקופית</a:t>
            </a:r>
            <a:r>
              <a:rPr lang="he-IL" sz="2800" dirty="0"/>
              <a:t> באורך גל 595 עפ"י עקומת כיול של חלבון בריכוז ידוע (העקומה כוילה על חלבון </a:t>
            </a:r>
            <a:r>
              <a:rPr lang="es-AR" sz="2800" dirty="0"/>
              <a:t>BSA</a:t>
            </a:r>
            <a:r>
              <a:rPr lang="he-IL" sz="2800" dirty="0"/>
              <a:t>). </a:t>
            </a:r>
            <a:endParaRPr lang="en-US" sz="2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884364417"/>
      </p:ext>
    </p:extLst>
  </p:cSld>
  <p:clrMapOvr>
    <a:masterClrMapping/>
  </p:clrMapOvr>
</p:sld>
</file>

<file path=ppt/theme/theme1.xml><?xml version="1.0" encoding="utf-8"?>
<a:theme xmlns:a="http://schemas.openxmlformats.org/drawingml/2006/main" name="ברלין">
  <a:themeElements>
    <a:clrScheme name="ברלין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ברלין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ברלין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D6F61E74F7254FFAACE179AD514BF94B00E5BAFAE9EC481B44A887128AEA8B460D" ma:contentTypeVersion="" ma:contentTypeDescription="צור פריט רשימה חדש." ma:contentTypeScope="" ma:versionID="3b61d496bdfd119985d8563668747021">
  <xsd:schema xmlns:xsd="http://www.w3.org/2001/XMLSchema" xmlns:xs="http://www.w3.org/2001/XMLSchema" xmlns:p="http://schemas.microsoft.com/office/2006/metadata/properties" xmlns:ns1="458654B0-58DA-43AF-B7B7-86C38ED4FD5E" targetNamespace="http://schemas.microsoft.com/office/2006/metadata/properties" ma:root="true" ma:fieldsID="695313bd741453274c42219807639905" ns1:_="">
    <xsd:import namespace="458654B0-58DA-43AF-B7B7-86C38ED4FD5E"/>
    <xsd:element name="properties">
      <xsd:complexType>
        <xsd:sequence>
          <xsd:element name="documentManagement">
            <xsd:complexType>
              <xsd:all>
                <xsd:element ref="ns1:Document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654B0-58DA-43AF-B7B7-86C38ED4FD5E" elementFormDefault="qualified">
    <xsd:import namespace="http://schemas.microsoft.com/office/2006/documentManagement/types"/>
    <xsd:import namespace="http://schemas.microsoft.com/office/infopath/2007/PartnerControls"/>
    <xsd:element name="DocumentUrl" ma:index="2" nillable="true" ma:displayName="Url" ma:internalName="DocumentUrl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6" ma:displayName="מחבר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4" ma:displayName="כותרת"/>
        <xsd:element ref="dc:subject" minOccurs="0" maxOccurs="1"/>
        <xsd:element ref="dc:description" minOccurs="0" maxOccurs="1" ma:index="8" ma:displayName="הערות"/>
        <xsd:element name="keywords" minOccurs="0" maxOccurs="1" type="xsd:string" ma:index="5" ma:displayName="מילות מפתח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Url xmlns="458654B0-58DA-43AF-B7B7-86C38ED4FD5E" xsi:nil="true"/>
  </documentManagement>
</p:properties>
</file>

<file path=customXml/itemProps1.xml><?xml version="1.0" encoding="utf-8"?>
<ds:datastoreItem xmlns:ds="http://schemas.openxmlformats.org/officeDocument/2006/customXml" ds:itemID="{EFB23903-FC9C-42AC-AB69-676614E16623}"/>
</file>

<file path=customXml/itemProps2.xml><?xml version="1.0" encoding="utf-8"?>
<ds:datastoreItem xmlns:ds="http://schemas.openxmlformats.org/officeDocument/2006/customXml" ds:itemID="{AACF7F58-9B85-4FE9-A584-35E763D2EC8B}"/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TM04033917[[fn=ברלין]]</Template>
  <TotalTime>235</TotalTime>
  <Words>1450</Words>
  <Application>Microsoft Office PowerPoint</Application>
  <PresentationFormat>מסך רחב</PresentationFormat>
  <Paragraphs>68</Paragraphs>
  <Slides>18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18</vt:i4>
      </vt:variant>
    </vt:vector>
  </HeadingPairs>
  <TitlesOfParts>
    <vt:vector size="21" baseType="lpstr">
      <vt:lpstr>Arial</vt:lpstr>
      <vt:lpstr>Trebuchet MS</vt:lpstr>
      <vt:lpstr>ברלין</vt:lpstr>
      <vt:lpstr>פרויקט מחקר במדעי החיים: Protein Quality Control</vt:lpstr>
      <vt:lpstr>תוכן עניינים</vt:lpstr>
      <vt:lpstr>מבוא</vt:lpstr>
      <vt:lpstr>מבוא</vt:lpstr>
      <vt:lpstr>מטרת המחקר</vt:lpstr>
      <vt:lpstr>שיטות</vt:lpstr>
      <vt:lpstr>שיטות – תרביות תאים</vt:lpstr>
      <vt:lpstr>שיטות – הפקת חלבונים מהתאים</vt:lpstr>
      <vt:lpstr>שיטות – קביעת ריכוז חלבון</vt:lpstr>
      <vt:lpstr>שיטות - IP</vt:lpstr>
      <vt:lpstr>שיטות – Western blot</vt:lpstr>
      <vt:lpstr>תוצאות - מעקב אחר חלבון VCAM1 בתאים ללא טיפול ובתאים שטופלו </vt:lpstr>
      <vt:lpstr>תוצאות - מעקב אחר חלבון VCAM1 בתאים ללא טיפול ובתאים שטופלו</vt:lpstr>
      <vt:lpstr>תוצאות - הימצאות RNF149 ו- Sec61 בתאי HeLa ובתאי 293HEK </vt:lpstr>
      <vt:lpstr>תוצאות -הימצאות מרכיבים שונים של מערכת בקרת קיפול חלבונים בתאי HeLa </vt:lpstr>
      <vt:lpstr>תוצאות -הימצאות מרכיבים שונים של מערכת בקרת קיפול חלבונים בתאי HeLa</vt:lpstr>
      <vt:lpstr>סיכום</vt:lpstr>
      <vt:lpstr>סיכום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מאיה קוהון </dc:title>
  <dc:creator>Maia Kohon</dc:creator>
  <cp:keywords/>
  <dc:description/>
  <cp:lastModifiedBy>Maia Kohon</cp:lastModifiedBy>
  <cp:revision>82</cp:revision>
  <dcterms:created xsi:type="dcterms:W3CDTF">2020-04-22T10:14:39Z</dcterms:created>
  <dcterms:modified xsi:type="dcterms:W3CDTF">2020-05-20T14:04:18Z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1548279717</vt:i4>
  </property>
  <property fmtid="{D5CDD505-2E9C-101B-9397-08002B2CF9AE}" pid="3" name="_NewReviewCycle">
    <vt:lpwstr/>
  </property>
  <property fmtid="{D5CDD505-2E9C-101B-9397-08002B2CF9AE}" pid="4" name="_EmailSubject">
    <vt:lpwstr>מאיה קוהון: פרויקט מחקר במדעי החיים</vt:lpwstr>
  </property>
  <property fmtid="{D5CDD505-2E9C-101B-9397-08002B2CF9AE}" pid="5" name="_AuthorEmail">
    <vt:lpwstr>anatba@openu.ac.il</vt:lpwstr>
  </property>
  <property fmtid="{D5CDD505-2E9C-101B-9397-08002B2CF9AE}" pid="6" name="_AuthorEmailDisplayName">
    <vt:lpwstr>Anat Barnea</vt:lpwstr>
  </property>
  <property fmtid="{D5CDD505-2E9C-101B-9397-08002B2CF9AE}" pid="7" name="ContentTypeId">
    <vt:lpwstr>0x010100D6F61E74F7254FFAACE179AD514BF94B00E5BAFAE9EC481B44A887128AEA8B460D</vt:lpwstr>
  </property>
</Properties>
</file>